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37" d="100"/>
          <a:sy n="37" d="100"/>
        </p:scale>
        <p:origin x="88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19026-5C2A-4455-8493-7AB3C9402F7B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6BBE2-C24B-495E-86DB-0110D221B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6BBE2-C24B-495E-86DB-0110D221B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0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2656" y="2428646"/>
            <a:ext cx="27157680" cy="1141171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5600" spc="-1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0137" y="14257987"/>
            <a:ext cx="27157680" cy="3657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 algn="ctr">
              <a:buNone/>
              <a:defRPr sz="7680"/>
            </a:lvl2pPr>
            <a:lvl3pPr marL="2926080" indent="0" algn="ctr">
              <a:buNone/>
              <a:defRPr sz="7680"/>
            </a:lvl3pPr>
            <a:lvl4pPr marL="4389120" indent="0" algn="ctr">
              <a:buNone/>
              <a:defRPr sz="6400"/>
            </a:lvl4pPr>
            <a:lvl5pPr marL="5852160" indent="0" algn="ctr">
              <a:buNone/>
              <a:defRPr sz="6400"/>
            </a:lvl5pPr>
            <a:lvl6pPr marL="7315200" indent="0" algn="ctr">
              <a:buNone/>
              <a:defRPr sz="6400"/>
            </a:lvl6pPr>
            <a:lvl7pPr marL="8778240" indent="0" algn="ctr">
              <a:buNone/>
              <a:defRPr sz="6400"/>
            </a:lvl7pPr>
            <a:lvl8pPr marL="10241280" indent="0" algn="ctr">
              <a:buNone/>
              <a:defRPr sz="6400"/>
            </a:lvl8pPr>
            <a:lvl9pPr marL="11704320" indent="0" algn="ctr">
              <a:buNone/>
              <a:defRPr sz="6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2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327295"/>
            <a:ext cx="7098030" cy="18423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327293"/>
            <a:ext cx="20882610" cy="18423744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3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4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2428646"/>
            <a:ext cx="27157680" cy="1141171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25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14250010"/>
            <a:ext cx="27157680" cy="3657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7680" cap="all" spc="640" baseline="0">
                <a:solidFill>
                  <a:schemeClr val="tx2"/>
                </a:solidFill>
                <a:latin typeface="+mj-lt"/>
              </a:defRPr>
            </a:lvl1pPr>
            <a:lvl2pPr marL="14630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260678" y="13898880"/>
            <a:ext cx="2666390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27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62656" y="5906349"/>
            <a:ext cx="13331952" cy="128747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88384" y="5906357"/>
            <a:ext cx="13331952" cy="128747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4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6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2656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88384" y="5907367"/>
            <a:ext cx="13331952" cy="23561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400" b="0" cap="all" baseline="0">
                <a:solidFill>
                  <a:schemeClr val="tx2"/>
                </a:solidFill>
              </a:defRPr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88384" y="8263469"/>
            <a:ext cx="13331952" cy="10517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77" y="20482560"/>
            <a:ext cx="32909828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45" y="20269811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23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" y="0"/>
            <a:ext cx="10937135" cy="219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908191" y="0"/>
            <a:ext cx="172822" cy="219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440" y="1901949"/>
            <a:ext cx="8641080" cy="7315200"/>
          </a:xfrm>
        </p:spPr>
        <p:txBody>
          <a:bodyPr anchor="b">
            <a:norm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6855" y="2340864"/>
            <a:ext cx="18033815" cy="168249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4440" y="9363456"/>
            <a:ext cx="8641080" cy="10813197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6884" y="20671317"/>
            <a:ext cx="7069979" cy="1168400"/>
          </a:xfrm>
        </p:spPr>
        <p:txBody>
          <a:bodyPr/>
          <a:lstStyle>
            <a:lvl1pPr algn="l">
              <a:defRPr/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961620" y="20671317"/>
            <a:ext cx="12550140" cy="11684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5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15849600"/>
            <a:ext cx="32909828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5" y="15728243"/>
            <a:ext cx="32909828" cy="2048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56" y="16239744"/>
            <a:ext cx="27322272" cy="2633472"/>
          </a:xfrm>
        </p:spPr>
        <p:txBody>
          <a:bodyPr tIns="0" bIns="0" anchor="b">
            <a:noAutofit/>
          </a:bodyPr>
          <a:lstStyle>
            <a:lvl1pPr>
              <a:defRPr sz="115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" y="0"/>
            <a:ext cx="32918360" cy="15728243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10240">
                <a:solidFill>
                  <a:schemeClr val="bg1"/>
                </a:solidFill>
              </a:defRPr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2652" y="18902477"/>
            <a:ext cx="27322272" cy="190195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920"/>
              </a:spcAft>
              <a:buNone/>
              <a:defRPr sz="4800">
                <a:solidFill>
                  <a:srgbClr val="FFFFFF"/>
                </a:solidFill>
              </a:defRPr>
            </a:lvl1pPr>
            <a:lvl2pPr marL="1463040" indent="0">
              <a:buNone/>
              <a:defRPr sz="3840"/>
            </a:lvl2pPr>
            <a:lvl3pPr marL="2926080" indent="0">
              <a:buNone/>
              <a:defRPr sz="3200"/>
            </a:lvl3pPr>
            <a:lvl4pPr marL="4389120" indent="0">
              <a:buNone/>
              <a:defRPr sz="2880"/>
            </a:lvl4pPr>
            <a:lvl5pPr marL="5852160" indent="0">
              <a:buNone/>
              <a:defRPr sz="2880"/>
            </a:lvl5pPr>
            <a:lvl6pPr marL="7315200" indent="0">
              <a:buNone/>
              <a:defRPr sz="2880"/>
            </a:lvl6pPr>
            <a:lvl7pPr marL="8778240" indent="0">
              <a:buNone/>
              <a:defRPr sz="2880"/>
            </a:lvl7pPr>
            <a:lvl8pPr marL="10241280" indent="0">
              <a:buNone/>
              <a:defRPr sz="2880"/>
            </a:lvl8pPr>
            <a:lvl9pPr marL="11704320" indent="0">
              <a:buNone/>
              <a:defRPr sz="28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9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20482560"/>
            <a:ext cx="32918404" cy="14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20269810"/>
            <a:ext cx="32918404" cy="2111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62656" y="917135"/>
            <a:ext cx="27157680" cy="464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2654" y="5906349"/>
            <a:ext cx="27157684" cy="128747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62661" y="20671317"/>
            <a:ext cx="667513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rgbClr val="FFFFFF"/>
                </a:solidFill>
              </a:defRPr>
            </a:lvl1pPr>
          </a:lstStyle>
          <a:p>
            <a:fld id="{F328F509-7762-4CC4-91B2-D21E6E7A620A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52702" y="20671317"/>
            <a:ext cx="13021571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731240" y="20671317"/>
            <a:ext cx="3542468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60">
                <a:solidFill>
                  <a:srgbClr val="FFFFFF"/>
                </a:solidFill>
              </a:defRPr>
            </a:lvl1pPr>
          </a:lstStyle>
          <a:p>
            <a:fld id="{E786920C-5CC6-47FF-AF31-3AE70C190B8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222536" y="5561104"/>
            <a:ext cx="2691079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2926080" rtl="0" eaLnBrk="1" latinLnBrk="0" hangingPunct="1">
        <a:lnSpc>
          <a:spcPct val="85000"/>
        </a:lnSpc>
        <a:spcBef>
          <a:spcPct val="0"/>
        </a:spcBef>
        <a:buNone/>
        <a:defRPr sz="15360" kern="1200" spc="-1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92608" indent="-292608" algn="l" defTabSz="2926080" rtl="0" eaLnBrk="1" latinLnBrk="0" hangingPunct="1">
        <a:lnSpc>
          <a:spcPct val="90000"/>
        </a:lnSpc>
        <a:spcBef>
          <a:spcPts val="3840"/>
        </a:spcBef>
        <a:spcAft>
          <a:spcPts val="6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6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28954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57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14170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399386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84602" indent="-585216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2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16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0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440000" indent="-731520" algn="l" defTabSz="2926080" rtl="0" eaLnBrk="1" latinLnBrk="0" hangingPunct="1">
        <a:lnSpc>
          <a:spcPct val="90000"/>
        </a:lnSpc>
        <a:spcBef>
          <a:spcPts val="640"/>
        </a:spcBef>
        <a:spcAft>
          <a:spcPts val="1280"/>
        </a:spcAft>
        <a:buClr>
          <a:schemeClr val="accent1"/>
        </a:buClr>
        <a:buFont typeface="Calibri" pitchFamily="34" charset="0"/>
        <a:buChar char="◦"/>
        <a:defRPr sz="44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6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755827" y="2157582"/>
            <a:ext cx="31532294" cy="1840839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10388"/>
              </p:ext>
            </p:extLst>
          </p:nvPr>
        </p:nvGraphicFramePr>
        <p:xfrm>
          <a:off x="812799" y="3657601"/>
          <a:ext cx="31470600" cy="16472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90200"/>
                <a:gridCol w="10490200"/>
                <a:gridCol w="10490200"/>
              </a:tblGrid>
              <a:tr h="5345233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Genetic Algorithms</a:t>
                      </a:r>
                    </a:p>
                    <a:p>
                      <a:pPr marL="857250" indent="-857250">
                        <a:spcBef>
                          <a:spcPts val="24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5400" dirty="0" smtClean="0"/>
                        <a:t>Used</a:t>
                      </a:r>
                      <a:r>
                        <a:rPr lang="en-US" sz="5400" baseline="0" dirty="0" smtClean="0"/>
                        <a:t> to solve optimization problems through natural selection</a:t>
                      </a:r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Aims and 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Outcomes/ What</a:t>
                      </a:r>
                      <a:r>
                        <a:rPr lang="en-US" b="1" u="sng" baseline="0" dirty="0" smtClean="0"/>
                        <a:t> I learned 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Similar performance as non-genetic network</a:t>
                      </a:r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Good for complex network</a:t>
                      </a:r>
                      <a:endParaRPr lang="en-US" sz="5400" b="0" u="none" baseline="0" dirty="0" smtClean="0"/>
                    </a:p>
                    <a:p>
                      <a:pPr marL="857250" indent="-857250">
                        <a:buFont typeface="Arial" panose="020B0604020202020204" pitchFamily="34" charset="0"/>
                        <a:buChar char="•"/>
                      </a:pPr>
                      <a:r>
                        <a:rPr lang="en-US" sz="5400" b="0" u="none" baseline="0" dirty="0" smtClean="0"/>
                        <a:t>Computer found hyper parameter for adequate performance</a:t>
                      </a:r>
                      <a:endParaRPr lang="en-US" sz="5400" b="0" u="none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81638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Knowledge involved</a:t>
                      </a:r>
                      <a:endParaRPr lang="en-US" u="sng" dirty="0" smtClean="0"/>
                    </a:p>
                    <a:p>
                      <a:pPr algn="l">
                        <a:spcBef>
                          <a:spcPts val="1800"/>
                        </a:spcBef>
                      </a:pPr>
                      <a:r>
                        <a:rPr lang="en-US" sz="5400" dirty="0" smtClean="0"/>
                        <a:t>CSS</a:t>
                      </a:r>
                      <a:r>
                        <a:rPr lang="en-US" sz="5400" baseline="0" dirty="0" smtClean="0"/>
                        <a:t>343/2: Structures &amp; Algorithms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CSS360: Software Design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CSS485: Artificial Neural Networks</a:t>
                      </a:r>
                    </a:p>
                    <a:p>
                      <a:pPr algn="l"/>
                      <a:r>
                        <a:rPr lang="en-US" sz="5400" baseline="0" dirty="0" smtClean="0"/>
                        <a:t>CS470: Operating Systems</a:t>
                      </a:r>
                      <a:endParaRPr lang="en-US" sz="5400" dirty="0" smtClean="0"/>
                    </a:p>
                    <a:p>
                      <a:endParaRPr lang="en-US" b="0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b="1" u="sng" dirty="0" smtClean="0"/>
                        <a:t>Design</a:t>
                      </a:r>
                      <a:r>
                        <a:rPr lang="en-US" b="1" u="sng" baseline="0" dirty="0" smtClean="0"/>
                        <a:t> Work Flow</a:t>
                      </a:r>
                      <a:endParaRPr lang="en-US" b="1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b="1" u="sng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45233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 smtClean="0"/>
                        <a:t>Tools</a:t>
                      </a:r>
                      <a:r>
                        <a:rPr lang="en-US" b="1" u="sng" baseline="0" dirty="0" smtClean="0"/>
                        <a:t> Used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 vMerge="1">
                  <a:txBody>
                    <a:bodyPr/>
                    <a:lstStyle/>
                    <a:p>
                      <a:pPr algn="ctr"/>
                      <a:endParaRPr lang="en-US" sz="5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380" y="4262439"/>
            <a:ext cx="2860035" cy="439652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827" y="871848"/>
            <a:ext cx="29819600" cy="1819124"/>
          </a:xfrm>
        </p:spPr>
        <p:txBody>
          <a:bodyPr>
            <a:normAutofit/>
          </a:bodyPr>
          <a:lstStyle/>
          <a:p>
            <a:r>
              <a:rPr lang="en-US" dirty="0" smtClean="0"/>
              <a:t>Genetic Algorithms for Reinforcement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4228" y="987311"/>
            <a:ext cx="3353893" cy="2403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827" y="2122086"/>
            <a:ext cx="25781000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Presenter: Danny Ly	Advisor: Dong Si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266" y="15978822"/>
            <a:ext cx="2030013" cy="1587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90" y="16025916"/>
            <a:ext cx="2459577" cy="149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9981" y="16025916"/>
            <a:ext cx="2665918" cy="149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0346" y="18297971"/>
            <a:ext cx="2692315" cy="1103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7815" y="17872516"/>
            <a:ext cx="1758878" cy="175887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652401" y="4801343"/>
            <a:ext cx="7170565" cy="338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u="none" dirty="0" smtClean="0"/>
              <a:t>Design</a:t>
            </a:r>
            <a:r>
              <a:rPr lang="en-US" sz="5400" b="0" u="none" baseline="0" dirty="0" smtClean="0"/>
              <a:t> and implement an network optimizer using genetic algorithms</a:t>
            </a:r>
            <a:endParaRPr lang="en-US" sz="5400" b="0" u="none" dirty="0" smtClean="0"/>
          </a:p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586" y="6665883"/>
            <a:ext cx="4419385" cy="2192945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11652401" y="10551655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1857362" y="10548711"/>
            <a:ext cx="337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Population</a:t>
            </a:r>
            <a:endParaRPr lang="en-US" sz="4800" dirty="0" smtClean="0"/>
          </a:p>
        </p:txBody>
      </p:sp>
      <p:sp>
        <p:nvSpPr>
          <p:cNvPr id="117" name="Oval 116"/>
          <p:cNvSpPr/>
          <p:nvPr/>
        </p:nvSpPr>
        <p:spPr>
          <a:xfrm>
            <a:off x="13016661" y="120570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/>
          <p:cNvSpPr/>
          <p:nvPr/>
        </p:nvSpPr>
        <p:spPr>
          <a:xfrm>
            <a:off x="18236281" y="11325281"/>
            <a:ext cx="1564491" cy="161984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17420755" y="10557126"/>
            <a:ext cx="3441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Thread Manager</a:t>
            </a:r>
          </a:p>
        </p:txBody>
      </p:sp>
      <p:cxnSp>
        <p:nvCxnSpPr>
          <p:cNvPr id="122" name="Curved Connector 121"/>
          <p:cNvCxnSpPr/>
          <p:nvPr/>
        </p:nvCxnSpPr>
        <p:spPr>
          <a:xfrm rot="5400000">
            <a:off x="18885725" y="12313612"/>
            <a:ext cx="7999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urved Connector 130"/>
          <p:cNvCxnSpPr>
            <a:stCxn id="118" idx="3"/>
          </p:cNvCxnSpPr>
          <p:nvPr/>
        </p:nvCxnSpPr>
        <p:spPr>
          <a:xfrm rot="5400000">
            <a:off x="16886382" y="11044011"/>
            <a:ext cx="35469" cy="38376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>
            <a:stCxn id="118" idx="2"/>
          </p:cNvCxnSpPr>
          <p:nvPr/>
        </p:nvCxnSpPr>
        <p:spPr>
          <a:xfrm rot="10800000" flipV="1">
            <a:off x="14972567" y="12330765"/>
            <a:ext cx="3263714" cy="3619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>
            <a:stCxn id="118" idx="1"/>
          </p:cNvCxnSpPr>
          <p:nvPr/>
        </p:nvCxnSpPr>
        <p:spPr>
          <a:xfrm rot="16200000" flipV="1">
            <a:off x="16803027" y="9696465"/>
            <a:ext cx="150858" cy="3889019"/>
          </a:xfrm>
          <a:prstGeom prst="curvedConnector4">
            <a:avLst>
              <a:gd name="adj1" fmla="val 151533"/>
              <a:gd name="adj2" fmla="val 57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/>
          <p:cNvCxnSpPr>
            <a:stCxn id="118" idx="0"/>
          </p:cNvCxnSpPr>
          <p:nvPr/>
        </p:nvCxnSpPr>
        <p:spPr>
          <a:xfrm rot="16200000" flipH="1" flipV="1">
            <a:off x="16553368" y="8694985"/>
            <a:ext cx="30424" cy="5291016"/>
          </a:xfrm>
          <a:prstGeom prst="curvedConnector4">
            <a:avLst>
              <a:gd name="adj1" fmla="val -751380"/>
              <a:gd name="adj2" fmla="val 592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Cube 148"/>
          <p:cNvSpPr/>
          <p:nvPr/>
        </p:nvSpPr>
        <p:spPr>
          <a:xfrm>
            <a:off x="22282920" y="11190306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ube 149"/>
          <p:cNvSpPr/>
          <p:nvPr/>
        </p:nvSpPr>
        <p:spPr>
          <a:xfrm>
            <a:off x="22606229" y="12109827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08" y="12302653"/>
                <a:ext cx="3569610" cy="646331"/>
              </a:xfrm>
              <a:prstGeom prst="rect">
                <a:avLst/>
              </a:prstGeom>
              <a:blipFill rotWithShape="0">
                <a:blip r:embed="rId12"/>
                <a:stretch>
                  <a:fillRect r="-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Oval 158"/>
          <p:cNvSpPr/>
          <p:nvPr/>
        </p:nvSpPr>
        <p:spPr>
          <a:xfrm flipH="1">
            <a:off x="16243229" y="11548575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 flipH="1">
            <a:off x="16243229" y="11984454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 flipH="1">
            <a:off x="16243228" y="12440248"/>
            <a:ext cx="187800" cy="18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21705696" y="10129790"/>
            <a:ext cx="549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/>
              <a:t>Training and learning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28676657" y="16410757"/>
            <a:ext cx="3436220" cy="3128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u="sng" dirty="0" smtClean="0"/>
                  <a:t>Network Rank</a:t>
                </a:r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marL="914400" indent="-9144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𝑁𝑒𝑡𝑤𝑜𝑟𝑘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9102" y="16389195"/>
                <a:ext cx="3383775" cy="2862322"/>
              </a:xfrm>
              <a:prstGeom prst="rect">
                <a:avLst/>
              </a:prstGeom>
              <a:blipFill rotWithShape="0">
                <a:blip r:embed="rId13"/>
                <a:stretch>
                  <a:fillRect l="-5586" t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8" name="Cube 167"/>
          <p:cNvSpPr/>
          <p:nvPr/>
        </p:nvSpPr>
        <p:spPr>
          <a:xfrm>
            <a:off x="22033326" y="13656114"/>
            <a:ext cx="2558690" cy="19967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ube 168"/>
          <p:cNvSpPr/>
          <p:nvPr/>
        </p:nvSpPr>
        <p:spPr>
          <a:xfrm>
            <a:off x="22356635" y="14575635"/>
            <a:ext cx="1079575" cy="842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Curved Connector 171"/>
          <p:cNvCxnSpPr>
            <a:stCxn id="118" idx="5"/>
            <a:endCxn id="149" idx="1"/>
          </p:cNvCxnSpPr>
          <p:nvPr/>
        </p:nvCxnSpPr>
        <p:spPr>
          <a:xfrm flipV="1">
            <a:off x="19800772" y="11689495"/>
            <a:ext cx="3511899" cy="250147"/>
          </a:xfrm>
          <a:prstGeom prst="curvedConnector4">
            <a:avLst>
              <a:gd name="adj1" fmla="val 35339"/>
              <a:gd name="adj2" fmla="val 3909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175"/>
          <p:cNvCxnSpPr>
            <a:stCxn id="168" idx="1"/>
            <a:endCxn id="118" idx="4"/>
          </p:cNvCxnSpPr>
          <p:nvPr/>
        </p:nvCxnSpPr>
        <p:spPr>
          <a:xfrm rot="16200000" flipV="1">
            <a:off x="20324094" y="11416320"/>
            <a:ext cx="1824538" cy="36534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/>
              <p:cNvSpPr txBox="1"/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𝑁𝑒𝑢𝑟𝑎𝑙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𝑁𝑒𝑡𝑤𝑜𝑟𝑘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1" name="TextBox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6210" y="14771784"/>
                <a:ext cx="3576929" cy="646331"/>
              </a:xfrm>
              <a:prstGeom prst="rect">
                <a:avLst/>
              </a:prstGeom>
              <a:blipFill rotWithShape="0">
                <a:blip r:embed="rId14"/>
                <a:stretch>
                  <a:fillRect r="-3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449" y="11187268"/>
                <a:ext cx="2970093" cy="64633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𝐸𝑛𝑣𝑖𝑟𝑜𝑛𝑚𝑒𝑛𝑡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854" y="13658242"/>
                <a:ext cx="2970093" cy="646331"/>
              </a:xfrm>
              <a:prstGeom prst="rect">
                <a:avLst/>
              </a:prstGeom>
              <a:blipFill rotWithShape="0">
                <a:blip r:embed="rId16"/>
                <a:stretch>
                  <a:fillRect r="-2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Oval 205"/>
          <p:cNvSpPr/>
          <p:nvPr/>
        </p:nvSpPr>
        <p:spPr>
          <a:xfrm>
            <a:off x="13830766" y="123840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4313509" y="1147573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2051753" y="1201839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3465871" y="11213509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2558093" y="11256708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22368892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22177185" y="17316066"/>
            <a:ext cx="419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Kill Unfit Networks</a:t>
            </a:r>
          </a:p>
        </p:txBody>
      </p:sp>
      <p:sp>
        <p:nvSpPr>
          <p:cNvPr id="229" name="Oval 228"/>
          <p:cNvSpPr/>
          <p:nvPr/>
        </p:nvSpPr>
        <p:spPr>
          <a:xfrm>
            <a:off x="23733152" y="18772105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4547257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25030000" y="1819084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22768244" y="18733501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24182362" y="17928613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23274584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&quot;No&quot; Symbol 234"/>
          <p:cNvSpPr/>
          <p:nvPr/>
        </p:nvSpPr>
        <p:spPr>
          <a:xfrm>
            <a:off x="23761948" y="18723119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6" name="&quot;No&quot; Symbol 235"/>
          <p:cNvSpPr/>
          <p:nvPr/>
        </p:nvSpPr>
        <p:spPr>
          <a:xfrm>
            <a:off x="25182400" y="18343242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&quot;No&quot; Symbol 236"/>
          <p:cNvSpPr/>
          <p:nvPr/>
        </p:nvSpPr>
        <p:spPr>
          <a:xfrm>
            <a:off x="23303380" y="17911847"/>
            <a:ext cx="805298" cy="90827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8" name="Rounded Rectangle 237"/>
          <p:cNvSpPr/>
          <p:nvPr/>
        </p:nvSpPr>
        <p:spPr>
          <a:xfrm>
            <a:off x="16135856" y="17266759"/>
            <a:ext cx="4001466" cy="2654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6343458" y="17317720"/>
            <a:ext cx="358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Breed &amp; Mutate</a:t>
            </a:r>
          </a:p>
        </p:txBody>
      </p:sp>
      <p:sp>
        <p:nvSpPr>
          <p:cNvPr id="240" name="Oval 239"/>
          <p:cNvSpPr/>
          <p:nvPr/>
        </p:nvSpPr>
        <p:spPr>
          <a:xfrm>
            <a:off x="17500116" y="18772105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8314221" y="19099117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8796964" y="18190842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16535208" y="18733501"/>
            <a:ext cx="805298" cy="8052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7949326" y="17928613"/>
            <a:ext cx="805298" cy="80529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17041548" y="17971812"/>
            <a:ext cx="805298" cy="8052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lowchart: Magnetic Disk 245"/>
          <p:cNvSpPr/>
          <p:nvPr/>
        </p:nvSpPr>
        <p:spPr>
          <a:xfrm>
            <a:off x="28431542" y="12194298"/>
            <a:ext cx="3274897" cy="14568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/>
          <p:cNvSpPr txBox="1"/>
          <p:nvPr/>
        </p:nvSpPr>
        <p:spPr>
          <a:xfrm>
            <a:off x="29121187" y="12677351"/>
            <a:ext cx="2303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Optimizer</a:t>
            </a:r>
            <a:endParaRPr lang="en-US" dirty="0"/>
          </a:p>
        </p:txBody>
      </p:sp>
      <p:cxnSp>
        <p:nvCxnSpPr>
          <p:cNvPr id="249" name="Curved Connector 248"/>
          <p:cNvCxnSpPr>
            <a:endCxn id="246" idx="1"/>
          </p:cNvCxnSpPr>
          <p:nvPr/>
        </p:nvCxnSpPr>
        <p:spPr>
          <a:xfrm flipV="1">
            <a:off x="24415808" y="12194298"/>
            <a:ext cx="5653183" cy="2582460"/>
          </a:xfrm>
          <a:prstGeom prst="curvedConnector4">
            <a:avLst>
              <a:gd name="adj1" fmla="val 35517"/>
              <a:gd name="adj2" fmla="val 1088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/>
          <p:cNvCxnSpPr>
            <a:stCxn id="149" idx="5"/>
            <a:endCxn id="246" idx="1"/>
          </p:cNvCxnSpPr>
          <p:nvPr/>
        </p:nvCxnSpPr>
        <p:spPr>
          <a:xfrm>
            <a:off x="24841610" y="11939089"/>
            <a:ext cx="5227381" cy="25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Down Arrow 257"/>
          <p:cNvSpPr/>
          <p:nvPr/>
        </p:nvSpPr>
        <p:spPr>
          <a:xfrm>
            <a:off x="29838554" y="14156708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Down Arrow 261"/>
          <p:cNvSpPr/>
          <p:nvPr/>
        </p:nvSpPr>
        <p:spPr>
          <a:xfrm rot="5400000">
            <a:off x="27088860" y="17630062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Down Arrow 262"/>
          <p:cNvSpPr/>
          <p:nvPr/>
        </p:nvSpPr>
        <p:spPr>
          <a:xfrm rot="5400000">
            <a:off x="20888129" y="17630063"/>
            <a:ext cx="869293" cy="1570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Down Arrow 263"/>
          <p:cNvSpPr/>
          <p:nvPr/>
        </p:nvSpPr>
        <p:spPr>
          <a:xfrm rot="9135266">
            <a:off x="15834004" y="13843155"/>
            <a:ext cx="869293" cy="2794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 rot="3669194">
            <a:off x="15461143" y="14786058"/>
            <a:ext cx="3270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Next Generation</a:t>
            </a:r>
            <a:endParaRPr lang="en-US" sz="3600" dirty="0"/>
          </a:p>
        </p:txBody>
      </p:sp>
      <p:sp>
        <p:nvSpPr>
          <p:cNvPr id="268" name="TextBox 267"/>
          <p:cNvSpPr txBox="1"/>
          <p:nvPr/>
        </p:nvSpPr>
        <p:spPr>
          <a:xfrm>
            <a:off x="11528468" y="14055120"/>
            <a:ext cx="38362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Each Generation inherits traits from fit parent Neural Networks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30554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104</Words>
  <Application>Microsoft Office PowerPoint</Application>
  <PresentationFormat>Custom</PresentationFormat>
  <Paragraphs>35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Retrospect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RedKlouds Ly</dc:creator>
  <cp:lastModifiedBy>RedKlouds Ly</cp:lastModifiedBy>
  <cp:revision>21</cp:revision>
  <dcterms:created xsi:type="dcterms:W3CDTF">2018-03-12T21:15:07Z</dcterms:created>
  <dcterms:modified xsi:type="dcterms:W3CDTF">2018-03-14T01:42:40Z</dcterms:modified>
</cp:coreProperties>
</file>